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23"/>
  </p:notesMasterIdLst>
  <p:sldIdLst>
    <p:sldId id="256" r:id="rId2"/>
    <p:sldId id="274" r:id="rId3"/>
    <p:sldId id="264" r:id="rId4"/>
    <p:sldId id="289" r:id="rId5"/>
    <p:sldId id="418" r:id="rId6"/>
    <p:sldId id="291" r:id="rId7"/>
    <p:sldId id="268" r:id="rId8"/>
    <p:sldId id="283" r:id="rId9"/>
    <p:sldId id="258" r:id="rId10"/>
    <p:sldId id="286" r:id="rId11"/>
    <p:sldId id="260" r:id="rId12"/>
    <p:sldId id="281" r:id="rId13"/>
    <p:sldId id="285" r:id="rId14"/>
    <p:sldId id="279" r:id="rId15"/>
    <p:sldId id="424" r:id="rId16"/>
    <p:sldId id="420" r:id="rId17"/>
    <p:sldId id="419" r:id="rId18"/>
    <p:sldId id="421" r:id="rId19"/>
    <p:sldId id="423" r:id="rId20"/>
    <p:sldId id="272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winger, Steve" initials="ZS" lastIdx="1" clrIdx="0">
    <p:extLst>
      <p:ext uri="{19B8F6BF-5375-455C-9EA6-DF929625EA0E}">
        <p15:presenceInfo xmlns:p15="http://schemas.microsoft.com/office/powerpoint/2012/main" userId="Zwinger, Stev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93846" autoAdjust="0"/>
  </p:normalViewPr>
  <p:slideViewPr>
    <p:cSldViewPr>
      <p:cViewPr varScale="1">
        <p:scale>
          <a:sx n="119" d="100"/>
          <a:sy n="119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bloom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AC Springfield</c:v>
                </c:pt>
                <c:pt idx="1">
                  <c:v>Devyatka</c:v>
                </c:pt>
                <c:pt idx="2">
                  <c:v>Horizon</c:v>
                </c:pt>
                <c:pt idx="3">
                  <c:v>Koma</c:v>
                </c:pt>
                <c:pt idx="4">
                  <c:v>Koto</c:v>
                </c:pt>
                <c:pt idx="5">
                  <c:v>Manor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32.583333333333336</c:v>
                </c:pt>
                <c:pt idx="1">
                  <c:v>30.166666666666668</c:v>
                </c:pt>
                <c:pt idx="2">
                  <c:v>36.166666666666664</c:v>
                </c:pt>
                <c:pt idx="3">
                  <c:v>35.333333333333336</c:v>
                </c:pt>
                <c:pt idx="4">
                  <c:v>33</c:v>
                </c:pt>
                <c:pt idx="5">
                  <c:v>33.166666666666664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B-4086-B9A1-3CF12DB7D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195072"/>
        <c:axId val="201134848"/>
      </c:barChart>
      <c:catAx>
        <c:axId val="20019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1134848"/>
        <c:crosses val="autoZero"/>
        <c:auto val="1"/>
        <c:lblAlgn val="ctr"/>
        <c:lblOffset val="100"/>
        <c:noMultiLvlLbl val="0"/>
      </c:catAx>
      <c:valAx>
        <c:axId val="20113484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00195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inches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AC Springfield</c:v>
                </c:pt>
                <c:pt idx="1">
                  <c:v>Devyatka</c:v>
                </c:pt>
                <c:pt idx="2">
                  <c:v>Horizon</c:v>
                </c:pt>
                <c:pt idx="3">
                  <c:v>Koma</c:v>
                </c:pt>
                <c:pt idx="4">
                  <c:v>Koto</c:v>
                </c:pt>
                <c:pt idx="5">
                  <c:v>Manor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40.687926499999996</c:v>
                </c:pt>
                <c:pt idx="1">
                  <c:v>29.258530199999999</c:v>
                </c:pt>
                <c:pt idx="2">
                  <c:v>41.000262466666662</c:v>
                </c:pt>
                <c:pt idx="3">
                  <c:v>38.380839899999998</c:v>
                </c:pt>
                <c:pt idx="4">
                  <c:v>38.381889766666667</c:v>
                </c:pt>
                <c:pt idx="5">
                  <c:v>40.492126000000006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E-4668-A5E3-7B545292C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356800"/>
        <c:axId val="201358336"/>
      </c:barChart>
      <c:catAx>
        <c:axId val="20135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1358336"/>
        <c:crosses val="autoZero"/>
        <c:auto val="1"/>
        <c:lblAlgn val="ctr"/>
        <c:lblOffset val="100"/>
        <c:noMultiLvlLbl val="0"/>
      </c:catAx>
      <c:valAx>
        <c:axId val="20135833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01356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yield lbs/ac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AC Springfield</c:v>
                </c:pt>
                <c:pt idx="1">
                  <c:v>Devyatka</c:v>
                </c:pt>
                <c:pt idx="2">
                  <c:v>Horizon</c:v>
                </c:pt>
                <c:pt idx="3">
                  <c:v>Koma</c:v>
                </c:pt>
                <c:pt idx="4">
                  <c:v>Koto</c:v>
                </c:pt>
                <c:pt idx="5">
                  <c:v>Manor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1197.9866656666666</c:v>
                </c:pt>
                <c:pt idx="1">
                  <c:v>1058.6477723333335</c:v>
                </c:pt>
                <c:pt idx="2">
                  <c:v>1088.7287673333333</c:v>
                </c:pt>
                <c:pt idx="3">
                  <c:v>1036.5101906666666</c:v>
                </c:pt>
                <c:pt idx="4">
                  <c:v>1206.1566733333332</c:v>
                </c:pt>
                <c:pt idx="5">
                  <c:v>1173.8734113333333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C-4700-ABE1-B9C8EC99F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46016"/>
        <c:axId val="209447552"/>
      </c:barChart>
      <c:catAx>
        <c:axId val="20944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9447552"/>
        <c:crosses val="autoZero"/>
        <c:auto val="1"/>
        <c:lblAlgn val="ctr"/>
        <c:lblOffset val="100"/>
        <c:noMultiLvlLbl val="0"/>
      </c:catAx>
      <c:valAx>
        <c:axId val="20944755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09446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63B3D-7E50-40CD-A4D1-45072393542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DAF51-731D-4EF3-BB0A-2D003C759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7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DAF51-731D-4EF3-BB0A-2D003C759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8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DAF51-731D-4EF3-BB0A-2D003C7593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5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Steve</a:t>
            </a: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6C0B439-2BBC-4000-9251-0FDEB02971B0}" type="slidenum">
              <a:rPr lang="en-US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84287-1E37-4050-BCF5-91C3AD4D4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B7513-0E4E-4320-A094-13B18082D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D9AD0-EB9E-4272-841C-7C7C6467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4B8-7F7F-4D43-A940-65CB88B5C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CE313-549C-4127-B2E3-9B2ECF82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535F7-C66F-449E-A6F6-A9EFB993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8CD-FE66-7944-BC96-786D9C5A7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5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DF26-C8D3-4E25-9C6E-623938EB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2A063-DCCA-4400-9C64-4C597097F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60923-6433-45B4-82CB-4133555B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4B8-7F7F-4D43-A940-65CB88B5C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2EEFB-1FD9-42E3-9EC7-A892806B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419D9-B4FD-4C0F-98E2-F6942967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8CD-FE66-7944-BC96-786D9C5A7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3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C3DD3A-3E06-4AF4-BC95-9C1A85902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BB8F2-7BF3-4632-B36C-CDA619AA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0CE40-7899-444C-8133-F8F7DED5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4B8-7F7F-4D43-A940-65CB88B5C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3F29-DB5D-4C3E-AB3C-36FB0ECF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0075F-B70C-4615-9F76-1520B782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8CD-FE66-7944-BC96-786D9C5A7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3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94640-EE51-4048-B583-FE11078437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4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AF36-4E0B-4913-97EF-EB6722E6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DBA84-67EE-499A-9B1B-EEB62FBC5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26080-0D84-425B-B26F-E726A45B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4B8-7F7F-4D43-A940-65CB88B5C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C5362-91C1-4A6C-903C-ED554B3D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59244-7B6A-4C79-A1CC-BD0E459F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8CD-FE66-7944-BC96-786D9C5A7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916B-C1B6-4AFB-9F5F-9C2E3CBC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33990-2C4C-4207-B451-C3AE65AC7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B2689-3E8F-4581-A91B-4C1D097C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4B8-7F7F-4D43-A940-65CB88B5C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20586-4531-42A1-B448-CFD311AF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70E06-FBA7-4A8A-A536-6CB9F962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8CD-FE66-7944-BC96-786D9C5A7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4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25EF-5A08-42B0-BBF7-6FB612CF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710D4-F625-47E9-A7DB-97098FC64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13EAE-229E-425A-AA1E-9CDECF72B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88065-DE8D-4D20-88BE-F563A57F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4B8-7F7F-4D43-A940-65CB88B5C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B7488-BBE8-41EE-8162-21579266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573D4-4F88-4668-96AE-55E3C5FB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8CD-FE66-7944-BC96-786D9C5A7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7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D1D8-D287-4304-9252-3776EB20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B93A0-88DA-40C0-AA63-ADDA96295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1DB38-B06A-4FEC-BEE3-099EB006E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CEFF3-61DA-47CC-BEA7-F75FE3870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AEEE9-053D-47FC-B031-518F64DA7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8F601-84E3-4B73-BD47-782619A9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4B8-7F7F-4D43-A940-65CB88B5C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C1B9D-7F0E-4F55-BC58-E6019612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010368-624A-448A-BB18-5E4291F9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8CD-FE66-7944-BC96-786D9C5A7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4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E273-FBF7-4E95-9FF2-DB44A99B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A7353-14D9-4A81-8E02-2C330440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4B8-7F7F-4D43-A940-65CB88B5C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E0611-2453-433C-8500-D54E9A1E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1E3D6-97CE-4071-941A-BAFCAF7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8CD-FE66-7944-BC96-786D9C5A7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07596-C2C4-4265-8CF8-D4471C46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4B8-7F7F-4D43-A940-65CB88B5C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92B3D-1D70-401D-8978-4B2290880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C008-BB82-481D-B0F2-87224F67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8CD-FE66-7944-BC96-786D9C5A7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9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380A-9379-401B-9BC8-45D99BE3C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9153-C98C-4BEB-B1FB-FD367A2A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82EE4-F204-43A3-8513-4062051A2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94328-FFF1-44D5-98BA-6A14A1CA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4B8-7F7F-4D43-A940-65CB88B5C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457C6-C202-4DEC-8746-16633592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2119B-54B1-4A71-8575-EF08241A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8CD-FE66-7944-BC96-786D9C5A7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3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FCCA-EE13-425D-8D5B-A66F908F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173DB8-6DEB-4294-8B11-1AE370D8D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4A0FE-BBF8-4902-AD1A-E6E37421D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62762-7744-4F4C-8816-17523480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4B8-7F7F-4D43-A940-65CB88B5C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2743E-BBF8-4A36-A470-2C60992B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ABE96-4DDE-4F82-8C40-AED38D74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8CD-FE66-7944-BC96-786D9C5A7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67E0A-81AA-4F9D-9C5E-0069C795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9DDD4-401D-4762-B9F1-BEE26360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7CB20-6B64-4B7B-B1D5-D7D85082F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BF904B8-7F7F-4D43-A940-65CB88B5C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31543-2934-40C4-AA94-CBB6FC038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1DA49-7EFE-419F-9EAB-6500D9766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F3038CD-FE66-7944-BC96-786D9C5A7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1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8077200" cy="25146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Devyatka</a:t>
            </a:r>
            <a:r>
              <a:rPr lang="en-US" sz="4900" dirty="0">
                <a:latin typeface="Arial Rounded MT Bold" panose="020F0704030504030204" pitchFamily="34" charset="0"/>
              </a:rPr>
              <a:t> Buckwheat </a:t>
            </a:r>
            <a:br>
              <a:rPr lang="en-US" sz="4900" dirty="0">
                <a:latin typeface="Arial Rounded MT Bold" panose="020F0704030504030204" pitchFamily="34" charset="0"/>
              </a:rPr>
            </a:br>
            <a:br>
              <a:rPr lang="en-US" sz="4900" dirty="0">
                <a:latin typeface="Arial Rounded MT Bold" panose="020F0704030504030204" pitchFamily="34" charset="0"/>
              </a:rPr>
            </a:br>
            <a:r>
              <a:rPr lang="en-US" sz="4900" dirty="0">
                <a:latin typeface="Arial Rounded MT Bold" panose="020F0704030504030204" pitchFamily="34" charset="0"/>
              </a:rPr>
              <a:t>Evaluation of a </a:t>
            </a:r>
            <a:br>
              <a:rPr lang="en-US" sz="4900" dirty="0">
                <a:latin typeface="Arial Rounded MT Bold" panose="020F0704030504030204" pitchFamily="34" charset="0"/>
              </a:rPr>
            </a:br>
            <a:r>
              <a:rPr lang="en-US" sz="4900" dirty="0">
                <a:latin typeface="Arial Rounded MT Bold" panose="020F0704030504030204" pitchFamily="34" charset="0"/>
              </a:rPr>
              <a:t>determinate variety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31986F8-933A-48DB-92B0-C2DF6076D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6858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32FBA45-4E18-4940-BABD-F3247E35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4963"/>
            <a:ext cx="9326880" cy="569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64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:\Photos - Master\Field Pictures\Field Pictures 2014\Steve Zwinger 2014\Steve Zwinger 2014-06-16\Steve Zwinger 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12480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609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2014 Variety Trials</a:t>
            </a:r>
          </a:p>
        </p:txBody>
      </p:sp>
    </p:spTree>
    <p:extLst>
      <p:ext uri="{BB962C8B-B14F-4D97-AF65-F5344CB8AC3E}">
        <p14:creationId xmlns:p14="http://schemas.microsoft.com/office/powerpoint/2010/main" val="177888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STEVE~1.ZWI\AppData\Local\Temp\Organic Buckwhea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216927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2014 CREC Organic Variety Trial</a:t>
            </a:r>
          </a:p>
        </p:txBody>
      </p:sp>
    </p:spTree>
    <p:extLst>
      <p:ext uri="{BB962C8B-B14F-4D97-AF65-F5344CB8AC3E}">
        <p14:creationId xmlns:p14="http://schemas.microsoft.com/office/powerpoint/2010/main" val="17238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buckwheat trials</a:t>
            </a:r>
            <a:br>
              <a:rPr lang="en-US" dirty="0"/>
            </a:br>
            <a:r>
              <a:rPr lang="en-US" sz="2700" dirty="0"/>
              <a:t>3 site average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85587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227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buckwheat trials</a:t>
            </a:r>
            <a:br>
              <a:rPr lang="en-US" dirty="0"/>
            </a:br>
            <a:r>
              <a:rPr lang="en-US" sz="2700" dirty="0"/>
              <a:t>3 site average</a:t>
            </a:r>
            <a:br>
              <a:rPr lang="en-US" sz="2700" dirty="0"/>
            </a:br>
            <a:r>
              <a:rPr lang="en-US" sz="2700" dirty="0"/>
              <a:t>plant height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44281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73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buckwheat trials</a:t>
            </a:r>
            <a:br>
              <a:rPr lang="en-US" dirty="0"/>
            </a:br>
            <a:r>
              <a:rPr lang="en-US" sz="2700" dirty="0"/>
              <a:t>3 site average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80004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096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A48595-A94F-4EBC-B860-8FEFFDEF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107F-2921-4549-9B3D-E29E67833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8600"/>
            <a:ext cx="3886200" cy="5948363"/>
          </a:xfrm>
        </p:spPr>
        <p:txBody>
          <a:bodyPr/>
          <a:lstStyle/>
          <a:p>
            <a:r>
              <a:rPr lang="en-US" sz="3200" dirty="0"/>
              <a:t>2019 increase</a:t>
            </a:r>
          </a:p>
          <a:p>
            <a:pPr marL="0" indent="0">
              <a:buNone/>
            </a:pPr>
            <a:r>
              <a:rPr lang="en-US" dirty="0"/>
              <a:t>Planted-May 31</a:t>
            </a:r>
          </a:p>
          <a:p>
            <a:pPr marL="0" indent="0">
              <a:buNone/>
            </a:pPr>
            <a:r>
              <a:rPr lang="en-US" dirty="0"/>
              <a:t>Swathed-August 19</a:t>
            </a:r>
          </a:p>
          <a:p>
            <a:pPr marL="0" indent="0">
              <a:buNone/>
            </a:pPr>
            <a:r>
              <a:rPr lang="en-US" dirty="0"/>
              <a:t>Harvest-August 29</a:t>
            </a:r>
          </a:p>
          <a:p>
            <a:pPr marL="0" indent="0">
              <a:buNone/>
            </a:pPr>
            <a:r>
              <a:rPr lang="en-US" dirty="0"/>
              <a:t>Planted~3 </a:t>
            </a:r>
            <a:r>
              <a:rPr lang="en-US" dirty="0" err="1"/>
              <a:t>lbs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Harvest 99.5 </a:t>
            </a:r>
            <a:r>
              <a:rPr lang="en-US" sz="2400" dirty="0" err="1"/>
              <a:t>lbs</a:t>
            </a:r>
            <a:r>
              <a:rPr lang="en-US" sz="2400" dirty="0"/>
              <a:t> or 1179 </a:t>
            </a:r>
            <a:r>
              <a:rPr lang="en-US" sz="2400" dirty="0" err="1"/>
              <a:t>lbs</a:t>
            </a:r>
            <a:r>
              <a:rPr lang="en-US" sz="2400" dirty="0"/>
              <a:t>/ac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E555FF-0A00-4CF1-9E18-094041241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28600"/>
            <a:ext cx="4362450" cy="5120640"/>
          </a:xfrm>
        </p:spPr>
        <p:txBody>
          <a:bodyPr/>
          <a:lstStyle/>
          <a:p>
            <a:r>
              <a:rPr lang="en-US" sz="3200" dirty="0"/>
              <a:t>2020 increases</a:t>
            </a:r>
          </a:p>
          <a:p>
            <a:r>
              <a:rPr lang="en-US" dirty="0"/>
              <a:t>Owen </a:t>
            </a:r>
            <a:r>
              <a:rPr lang="en-US" dirty="0" err="1"/>
              <a:t>Transgrud</a:t>
            </a:r>
            <a:endParaRPr lang="en-US" dirty="0"/>
          </a:p>
          <a:p>
            <a:r>
              <a:rPr lang="en-US" dirty="0"/>
              <a:t>Planted-June 13</a:t>
            </a:r>
          </a:p>
          <a:p>
            <a:r>
              <a:rPr lang="en-US" dirty="0"/>
              <a:t>Swathed-September 2</a:t>
            </a:r>
          </a:p>
          <a:p>
            <a:r>
              <a:rPr lang="en-US" dirty="0"/>
              <a:t>Harvest-September 12</a:t>
            </a:r>
          </a:p>
          <a:p>
            <a:endParaRPr lang="en-US" dirty="0"/>
          </a:p>
          <a:p>
            <a:r>
              <a:rPr lang="en-US" sz="2400" dirty="0"/>
              <a:t>Harvest 3740 </a:t>
            </a:r>
            <a:r>
              <a:rPr lang="en-US" sz="2400" dirty="0" err="1"/>
              <a:t>lbs</a:t>
            </a:r>
            <a:r>
              <a:rPr lang="en-US" sz="2400" dirty="0"/>
              <a:t> or 2077 </a:t>
            </a:r>
            <a:r>
              <a:rPr lang="en-US" sz="2400" dirty="0" err="1"/>
              <a:t>lbs</a:t>
            </a:r>
            <a:r>
              <a:rPr lang="en-US" sz="2400" dirty="0"/>
              <a:t>/ac</a:t>
            </a:r>
          </a:p>
          <a:p>
            <a:endParaRPr lang="en-US" sz="2400" dirty="0"/>
          </a:p>
          <a:p>
            <a:r>
              <a:rPr lang="en-US" sz="2400" dirty="0"/>
              <a:t>CREC</a:t>
            </a:r>
          </a:p>
          <a:p>
            <a:r>
              <a:rPr lang="en-US" dirty="0"/>
              <a:t>Backup increase harvest 71lbs or 1085 </a:t>
            </a:r>
            <a:r>
              <a:rPr lang="en-US" dirty="0" err="1"/>
              <a:t>lbs</a:t>
            </a:r>
            <a:r>
              <a:rPr lang="en-US" dirty="0"/>
              <a:t>/ac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3357A34-1DE6-473A-90FD-657A6930D48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610" y="3462005"/>
            <a:ext cx="493776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543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AB5DC-E03B-41C5-930B-BB238522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97E4BD-4C2B-49DE-8C3D-7EBDF8C777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32" y="1825625"/>
            <a:ext cx="5803135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58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847C-1574-4D3C-AD43-0C6EF213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038D50-FD42-4AE4-806F-250EF04D3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92410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54D7-5F66-411B-A84E-4887C856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322189-FE11-4903-9F92-2437A1FB2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0522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2DA573-05E1-4501-AB4E-AE02D0F1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371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2020 organic buckwheat variety trial-NDSU CREC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F585499-F921-485C-B935-C698C3D18586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6D03D6-EDEA-4C7A-84B1-45D322ED0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497342"/>
              </p:ext>
            </p:extLst>
          </p:nvPr>
        </p:nvGraphicFramePr>
        <p:xfrm>
          <a:off x="1995487" y="1528011"/>
          <a:ext cx="576262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3" imgW="5762619" imgH="5029389" progId="Excel.Sheet.12">
                  <p:embed/>
                </p:oleObj>
              </mc:Choice>
              <mc:Fallback>
                <p:oleObj name="Worksheet" r:id="rId3" imgW="5762619" imgH="50293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5487" y="1528011"/>
                        <a:ext cx="5762625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07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33399"/>
            <a:ext cx="7886700" cy="176652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Project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802" y="89929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Increase a variety of buckwheat from the Ukraine and compare it’s characteristics of with those of available varieties grown in  North Dakota, and make seeds and data available.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D301FD8-56C3-4672-9F81-A3D2D2DAE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326880" cy="569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537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3"/>
          <p:cNvSpPr txBox="1">
            <a:spLocks noChangeArrowheads="1"/>
          </p:cNvSpPr>
          <p:nvPr/>
        </p:nvSpPr>
        <p:spPr bwMode="auto">
          <a:xfrm>
            <a:off x="8812213" y="6535738"/>
            <a:ext cx="2555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</a:rPr>
              <a:t>S</a:t>
            </a:r>
          </a:p>
        </p:txBody>
      </p:sp>
      <p:pic>
        <p:nvPicPr>
          <p:cNvPr id="82947" name="Picture 1" descr="CRECZwingerBuckwhe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88391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</a:rPr>
              <a:t>Where do we go from here?</a:t>
            </a:r>
          </a:p>
        </p:txBody>
      </p:sp>
    </p:spTree>
    <p:extLst>
      <p:ext uri="{BB962C8B-B14F-4D97-AF65-F5344CB8AC3E}">
        <p14:creationId xmlns:p14="http://schemas.microsoft.com/office/powerpoint/2010/main" val="4102651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S:\Photos - Master\Field Pictures\Field Pictures 2014\Steve Zwinger 2014\Steve Zwinger 2014-06-16\Steve Zwinger 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5920" cy="6949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4419600"/>
            <a:ext cx="78399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5698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11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/>
              <a:t>Девятка</a:t>
            </a:r>
            <a:endParaRPr lang="en-US" sz="9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668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/>
              <a:t>Dev</a:t>
            </a:r>
            <a:r>
              <a:rPr lang="en-US" sz="9600" b="1" dirty="0"/>
              <a:t>-YAHT-</a:t>
            </a:r>
            <a:r>
              <a:rPr lang="en-US" sz="9600" b="1" dirty="0" err="1"/>
              <a:t>ka</a:t>
            </a:r>
            <a:endParaRPr lang="en-US" sz="9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8501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/>
              <a:t>Devyatka</a:t>
            </a:r>
            <a:endParaRPr lang="en-US" sz="96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3830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51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04800"/>
            <a:ext cx="7886700" cy="169068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Buckwheat variety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677150" cy="5338763"/>
          </a:xfrm>
        </p:spPr>
        <p:txBody>
          <a:bodyPr/>
          <a:lstStyle/>
          <a:p>
            <a:r>
              <a:rPr lang="en-US" sz="2400" dirty="0">
                <a:latin typeface="Arial Rounded MT Bold" panose="020F0704030504030204" pitchFamily="34" charset="0"/>
              </a:rPr>
              <a:t>Variety selection limited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Variety availability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</a:rPr>
              <a:t>Access to new varieties can be limited to contracts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</a:rPr>
              <a:t>All varieties are indeterminate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1775"/>
            <a:ext cx="91440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2B7F808-5A83-4685-85C2-1327EB165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2789573"/>
            <a:ext cx="9326880" cy="569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01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CDBE-5FDA-4717-AA2A-4D1C96DE7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52400"/>
            <a:ext cx="9677400" cy="60245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 Rounded MT Bold" panose="020F0704030504030204" pitchFamily="34" charset="0"/>
              </a:rPr>
              <a:t>Ecosystem services buckwheat provides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Weed suppression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Nutrient addition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Erosion  control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Tilth improvement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374A89-1DE5-45D3-8C37-D0EEFD7435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326880" cy="569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17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04852" y="381317"/>
            <a:ext cx="7886700" cy="1325563"/>
          </a:xfrm>
        </p:spPr>
        <p:txBody>
          <a:bodyPr>
            <a:normAutofit/>
          </a:bodyPr>
          <a:lstStyle/>
          <a:p>
            <a:pPr algn="l"/>
            <a:br>
              <a:rPr lang="en-US" sz="48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1447800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Arial Rounded MT Bold" panose="020F0704030504030204" pitchFamily="34" charset="0"/>
              </a:rPr>
              <a:t>Cover crop use</a:t>
            </a:r>
          </a:p>
        </p:txBody>
      </p:sp>
      <p:pic>
        <p:nvPicPr>
          <p:cNvPr id="7" name="Picture 2" descr="https://encrypted-tbn3.gstatic.com/images?q=tbn:ANd9GcQeLzEB76oJMGkkno9mfF5wHsOO_2jgHzcDFkVz1VjRVSDCN2S04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635752"/>
            <a:ext cx="5394960" cy="3117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88296"/>
            <a:ext cx="5577840" cy="363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F17A65-DB27-4F19-94BB-E2536B81DDE4}"/>
              </a:ext>
            </a:extLst>
          </p:cNvPr>
          <p:cNvSpPr txBox="1"/>
          <p:nvPr/>
        </p:nvSpPr>
        <p:spPr>
          <a:xfrm>
            <a:off x="5715000" y="4014725"/>
            <a:ext cx="352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Long flowering periods</a:t>
            </a:r>
          </a:p>
          <a:p>
            <a:pPr lvl="1"/>
            <a:r>
              <a:rPr lang="en-US" sz="3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Habitat for pollinators </a:t>
            </a:r>
          </a:p>
        </p:txBody>
      </p:sp>
    </p:spTree>
    <p:extLst>
      <p:ext uri="{BB962C8B-B14F-4D97-AF65-F5344CB8AC3E}">
        <p14:creationId xmlns:p14="http://schemas.microsoft.com/office/powerpoint/2010/main" val="54532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/>
              <a:t>2013  increase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1" y="2284415"/>
            <a:ext cx="5132494" cy="3892548"/>
          </a:xfrm>
        </p:spPr>
        <p:txBody>
          <a:bodyPr>
            <a:normAutofit/>
          </a:bodyPr>
          <a:lstStyle/>
          <a:p>
            <a:r>
              <a:rPr lang="en-US" sz="3600" dirty="0" err="1"/>
              <a:t>Devyatka</a:t>
            </a:r>
            <a:r>
              <a:rPr lang="en-US" sz="3600" dirty="0"/>
              <a:t> increase</a:t>
            </a:r>
          </a:p>
          <a:p>
            <a:pPr lvl="1"/>
            <a:r>
              <a:rPr lang="en-US" sz="2800" dirty="0"/>
              <a:t>Anne’s farm</a:t>
            </a:r>
          </a:p>
          <a:p>
            <a:pPr lvl="1"/>
            <a:r>
              <a:rPr lang="en-US" sz="2800" dirty="0"/>
              <a:t>600 </a:t>
            </a:r>
            <a:r>
              <a:rPr lang="en-US" sz="2800" dirty="0" err="1"/>
              <a:t>gms</a:t>
            </a:r>
            <a:r>
              <a:rPr lang="en-US" sz="2800" dirty="0"/>
              <a:t> sown, June 12</a:t>
            </a:r>
          </a:p>
          <a:p>
            <a:pPr lvl="1"/>
            <a:r>
              <a:rPr lang="en-US" sz="2800" dirty="0"/>
              <a:t>Swathed, August 27</a:t>
            </a:r>
          </a:p>
          <a:p>
            <a:pPr lvl="1"/>
            <a:r>
              <a:rPr lang="en-US" sz="2800" dirty="0"/>
              <a:t>Harvested, September 3 </a:t>
            </a:r>
          </a:p>
          <a:p>
            <a:pPr lvl="1"/>
            <a:r>
              <a:rPr lang="en-US" sz="2800" dirty="0"/>
              <a:t>Increase yielded ~55 </a:t>
            </a:r>
            <a:r>
              <a:rPr lang="en-US" sz="2800" dirty="0" err="1"/>
              <a:t>lbs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6" name="Picture 2" descr="C:\Users\STEVE~1.ZWI\AppData\Local\Temp\IMG_20130705_151024_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-22274"/>
            <a:ext cx="4371975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5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:\Photos - Master\Field Pictures\Field Pictures 2014\Steve Zwinger 2014\Steve Zwinger 2014-06-16\Steve Zwinger 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1"/>
            <a:ext cx="9631680" cy="72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1" y="609601"/>
            <a:ext cx="7924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2014 Seeding </a:t>
            </a:r>
            <a:r>
              <a:rPr lang="en-US" sz="4400" dirty="0" err="1"/>
              <a:t>Devyatka</a:t>
            </a:r>
            <a:r>
              <a:rPr lang="en-US" sz="4400" dirty="0"/>
              <a:t> Increase</a:t>
            </a:r>
          </a:p>
        </p:txBody>
      </p:sp>
    </p:spTree>
    <p:extLst>
      <p:ext uri="{BB962C8B-B14F-4D97-AF65-F5344CB8AC3E}">
        <p14:creationId xmlns:p14="http://schemas.microsoft.com/office/powerpoint/2010/main" val="93251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Devyatka</a:t>
            </a:r>
            <a:r>
              <a:rPr lang="en-US" dirty="0"/>
              <a:t> seed</a:t>
            </a:r>
          </a:p>
        </p:txBody>
      </p:sp>
      <p:pic>
        <p:nvPicPr>
          <p:cNvPr id="2050" name="Picture 2" descr="S:\Photos - Master\Field Pictures\Field Pictures 2014\Steve Zwinger 2014\Steve Zwinger 2014-06-16\Steve Zwinger 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04672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12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5496</TotalTime>
  <Words>229</Words>
  <Application>Microsoft Office PowerPoint</Application>
  <PresentationFormat>On-screen Show (4:3)</PresentationFormat>
  <Paragraphs>64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BatangChe</vt:lpstr>
      <vt:lpstr>ＭＳ Ｐゴシック</vt:lpstr>
      <vt:lpstr>Arial</vt:lpstr>
      <vt:lpstr>Arial Rounded MT Bold</vt:lpstr>
      <vt:lpstr>Calibri</vt:lpstr>
      <vt:lpstr>Calibri Light</vt:lpstr>
      <vt:lpstr>Times New Roman</vt:lpstr>
      <vt:lpstr>Office Theme</vt:lpstr>
      <vt:lpstr>Worksheet</vt:lpstr>
      <vt:lpstr> Devyatka Buckwheat   Evaluation of a  determinate variety </vt:lpstr>
      <vt:lpstr>Project Description</vt:lpstr>
      <vt:lpstr>Девятка</vt:lpstr>
      <vt:lpstr>Buckwheat variety selection</vt:lpstr>
      <vt:lpstr> </vt:lpstr>
      <vt:lpstr> </vt:lpstr>
      <vt:lpstr>2013  increase</vt:lpstr>
      <vt:lpstr>PowerPoint Presentation</vt:lpstr>
      <vt:lpstr>Devyatka seed</vt:lpstr>
      <vt:lpstr>PowerPoint Presentation</vt:lpstr>
      <vt:lpstr>PowerPoint Presentation</vt:lpstr>
      <vt:lpstr>2014 buckwheat trials 3 site average</vt:lpstr>
      <vt:lpstr>2014 buckwheat trials 3 site average plant height</vt:lpstr>
      <vt:lpstr>2014 buckwheat trials 3 site average</vt:lpstr>
      <vt:lpstr>PowerPoint Presentation</vt:lpstr>
      <vt:lpstr>PowerPoint Presentation</vt:lpstr>
      <vt:lpstr>PowerPoint Presentation</vt:lpstr>
      <vt:lpstr>PowerPoint Presentation</vt:lpstr>
      <vt:lpstr>2020 organic buckwheat variety trial-NDSU CREC</vt:lpstr>
      <vt:lpstr>PowerPoint Presentation</vt:lpstr>
      <vt:lpstr>PowerPoint Presentation</vt:lpstr>
    </vt:vector>
  </TitlesOfParts>
  <Company>North Dakota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Buckwheat</dc:title>
  <dc:creator>q.glover</dc:creator>
  <cp:lastModifiedBy>Zwinger, Steve</cp:lastModifiedBy>
  <cp:revision>78</cp:revision>
  <dcterms:created xsi:type="dcterms:W3CDTF">2015-01-13T22:18:23Z</dcterms:created>
  <dcterms:modified xsi:type="dcterms:W3CDTF">2022-02-22T18:08:54Z</dcterms:modified>
</cp:coreProperties>
</file>